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80" d="100"/>
          <a:sy n="80" d="100"/>
        </p:scale>
        <p:origin x="3066" y="1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F8EB5-9370-0F4C-974D-4064418D2591}" type="datetimeFigureOut">
              <a:rPr lang="es-ES_tradnl" smtClean="0"/>
              <a:pPr/>
              <a:t>28/09/2018</a:t>
            </a:fld>
            <a:endParaRPr lang="es-ES_tradnl"/>
          </a:p>
        </p:txBody>
      </p:sp>
      <p:sp>
        <p:nvSpPr>
          <p:cNvPr id="4" name="Marcador de imagen d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DFA76-8C46-C048-8051-2CD4D6069108}" type="slidenum">
              <a:rPr lang="es-ES_tradnl" smtClean="0"/>
              <a:pPr/>
              <a:t>‹Nº›</a:t>
            </a:fld>
            <a:endParaRPr lang="es-ES_tradnl"/>
          </a:p>
        </p:txBody>
      </p:sp>
    </p:spTree>
    <p:extLst>
      <p:ext uri="{BB962C8B-B14F-4D97-AF65-F5344CB8AC3E}">
        <p14:creationId xmlns:p14="http://schemas.microsoft.com/office/powerpoint/2010/main" val="1191623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223766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195137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64449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69367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352701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94139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370174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278188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298827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163766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7EFC19B9-3DF5-4182-8993-5471A4AA0304}" type="datetimeFigureOut">
              <a:rPr lang="es-ES" smtClean="0"/>
              <a:pPr/>
              <a:t>28/09/2018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41C33CA-5F89-4CEE-B68E-C22B1ACA766D}" type="slidenum">
              <a:rPr lang="es-ES" smtClean="0"/>
              <a:pPr/>
              <a:t>‹Nº›</a:t>
            </a:fld>
            <a:endParaRPr lang="es-ES"/>
          </a:p>
        </p:txBody>
      </p:sp>
    </p:spTree>
    <p:extLst>
      <p:ext uri="{BB962C8B-B14F-4D97-AF65-F5344CB8AC3E}">
        <p14:creationId xmlns:p14="http://schemas.microsoft.com/office/powerpoint/2010/main" val="276868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EFC19B9-3DF5-4182-8993-5471A4AA0304}" type="datetimeFigureOut">
              <a:rPr lang="es-ES" smtClean="0"/>
              <a:pPr/>
              <a:t>28/09/2018</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41C33CA-5F89-4CEE-B68E-C22B1ACA766D}" type="slidenum">
              <a:rPr lang="es-ES" smtClean="0"/>
              <a:pPr/>
              <a:t>‹Nº›</a:t>
            </a:fld>
            <a:endParaRPr lang="es-ES"/>
          </a:p>
        </p:txBody>
      </p:sp>
    </p:spTree>
    <p:extLst>
      <p:ext uri="{BB962C8B-B14F-4D97-AF65-F5344CB8AC3E}">
        <p14:creationId xmlns:p14="http://schemas.microsoft.com/office/powerpoint/2010/main" val="4178462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58C1B3F0-F8A2-4234-B7B5-CA6C37C61D7F}"/>
              </a:ext>
            </a:extLst>
          </p:cNvPr>
          <p:cNvPicPr>
            <a:picLocks noChangeAspect="1"/>
          </p:cNvPicPr>
          <p:nvPr/>
        </p:nvPicPr>
        <p:blipFill rotWithShape="1">
          <a:blip r:embed="rId2">
            <a:extLst>
              <a:ext uri="{28A0092B-C50C-407E-A947-70E740481C1C}">
                <a14:useLocalDpi xmlns:a14="http://schemas.microsoft.com/office/drawing/2010/main" val="0"/>
              </a:ext>
            </a:extLst>
          </a:blip>
          <a:srcRect t="-3045" b="45400"/>
          <a:stretch/>
        </p:blipFill>
        <p:spPr>
          <a:xfrm>
            <a:off x="-6824" y="-141079"/>
            <a:ext cx="6874353" cy="2583399"/>
          </a:xfrm>
          <a:prstGeom prst="rect">
            <a:avLst/>
          </a:prstGeom>
        </p:spPr>
      </p:pic>
      <p:sp>
        <p:nvSpPr>
          <p:cNvPr id="3" name="Subtítulo 2">
            <a:extLst>
              <a:ext uri="{FF2B5EF4-FFF2-40B4-BE49-F238E27FC236}">
                <a16:creationId xmlns:a16="http://schemas.microsoft.com/office/drawing/2014/main" id="{6C49E6CC-2C9E-43F3-9977-32C68A35D984}"/>
              </a:ext>
            </a:extLst>
          </p:cNvPr>
          <p:cNvSpPr>
            <a:spLocks noGrp="1"/>
          </p:cNvSpPr>
          <p:nvPr>
            <p:ph type="subTitle" idx="1"/>
          </p:nvPr>
        </p:nvSpPr>
        <p:spPr>
          <a:xfrm>
            <a:off x="0" y="2574450"/>
            <a:ext cx="6858000" cy="466180"/>
          </a:xfrm>
        </p:spPr>
        <p:txBody>
          <a:bodyPr>
            <a:noAutofit/>
          </a:bodyPr>
          <a:lstStyle/>
          <a:p>
            <a:r>
              <a:rPr lang="en-US" b="1" dirty="0">
                <a:latin typeface="Segoe UI" panose="020B0502040204020203" pitchFamily="34" charset="0"/>
                <a:cs typeface="Segoe UI" panose="020B0502040204020203" pitchFamily="34" charset="0"/>
              </a:rPr>
              <a:t>Extracellular vesicles for molecular delivery s</a:t>
            </a:r>
            <a:r>
              <a:rPr lang="en-US" b="1" dirty="0">
                <a:latin typeface="Segoe UI" panose="020B0502040204020203" pitchFamily="34" charset="0"/>
                <a:ea typeface="Segoe UI" panose="020B0502040204020203" pitchFamily="34" charset="0"/>
                <a:cs typeface="Segoe UI" panose="020B0502040204020203" pitchFamily="34" charset="0"/>
              </a:rPr>
              <a:t>ystem</a:t>
            </a:r>
          </a:p>
        </p:txBody>
      </p:sp>
      <p:sp>
        <p:nvSpPr>
          <p:cNvPr id="6" name="CuadroTexto 5">
            <a:extLst>
              <a:ext uri="{FF2B5EF4-FFF2-40B4-BE49-F238E27FC236}">
                <a16:creationId xmlns:a16="http://schemas.microsoft.com/office/drawing/2014/main" id="{B80877C1-73D2-4384-BCB5-327DA9CD0BB3}"/>
              </a:ext>
            </a:extLst>
          </p:cNvPr>
          <p:cNvSpPr txBox="1"/>
          <p:nvPr/>
        </p:nvSpPr>
        <p:spPr>
          <a:xfrm>
            <a:off x="857250" y="1630679"/>
            <a:ext cx="5143500" cy="810713"/>
          </a:xfrm>
          <a:prstGeom prst="rect">
            <a:avLst/>
          </a:prstGeom>
          <a:solidFill>
            <a:schemeClr val="bg1"/>
          </a:solidFill>
        </p:spPr>
        <p:txBody>
          <a:bodyPr wrap="square" rtlCol="0">
            <a:noAutofit/>
          </a:bodyPr>
          <a:lstStyle/>
          <a:p>
            <a:pPr algn="ctr"/>
            <a:r>
              <a:rPr lang="en-US" sz="1200" dirty="0">
                <a:latin typeface="Segoe UI Light" panose="020B0502040204020203" pitchFamily="34" charset="0"/>
              </a:rPr>
              <a:t>PROJECT</a:t>
            </a:r>
          </a:p>
        </p:txBody>
      </p:sp>
      <p:sp>
        <p:nvSpPr>
          <p:cNvPr id="2" name="Título 1">
            <a:extLst>
              <a:ext uri="{FF2B5EF4-FFF2-40B4-BE49-F238E27FC236}">
                <a16:creationId xmlns:a16="http://schemas.microsoft.com/office/drawing/2014/main" id="{29950BA1-07D7-4B30-B9C7-9F65BFF73C9E}"/>
              </a:ext>
            </a:extLst>
          </p:cNvPr>
          <p:cNvSpPr>
            <a:spLocks noGrp="1"/>
          </p:cNvSpPr>
          <p:nvPr>
            <p:ph type="ctrTitle"/>
          </p:nvPr>
        </p:nvSpPr>
        <p:spPr>
          <a:xfrm>
            <a:off x="857250" y="1981201"/>
            <a:ext cx="5143500" cy="563880"/>
          </a:xfrm>
        </p:spPr>
        <p:txBody>
          <a:bodyPr>
            <a:normAutofit fontScale="90000"/>
          </a:bodyPr>
          <a:lstStyle/>
          <a:p>
            <a:r>
              <a:rPr lang="en-US" dirty="0">
                <a:latin typeface="Segoe UI Semibold" panose="020B0702040204020203" pitchFamily="34" charset="0"/>
              </a:rPr>
              <a:t>Ves4us</a:t>
            </a:r>
          </a:p>
        </p:txBody>
      </p:sp>
      <p:sp>
        <p:nvSpPr>
          <p:cNvPr id="7" name="Subtítulo 2">
            <a:extLst>
              <a:ext uri="{FF2B5EF4-FFF2-40B4-BE49-F238E27FC236}">
                <a16:creationId xmlns:a16="http://schemas.microsoft.com/office/drawing/2014/main" id="{FAB3D14B-592B-4739-9409-61A26429A5CF}"/>
              </a:ext>
            </a:extLst>
          </p:cNvPr>
          <p:cNvSpPr txBox="1">
            <a:spLocks/>
          </p:cNvSpPr>
          <p:nvPr/>
        </p:nvSpPr>
        <p:spPr>
          <a:xfrm>
            <a:off x="0" y="2933101"/>
            <a:ext cx="6858000" cy="89461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200" i="1" dirty="0">
                <a:solidFill>
                  <a:schemeClr val="tx1">
                    <a:lumMod val="85000"/>
                    <a:lumOff val="15000"/>
                  </a:schemeClr>
                </a:solidFill>
              </a:rPr>
              <a:t>The Ves4us project is an European initiative funded by the Horizon2020 Program of the European Commission under Future Emerging Technologies (FET) call. Its main objective aims at generating a broad range of radically new high-value products in the fields of nutrition, cosmetics and health sciences based on natural source-derived extracellular vesicles (EVs), which could be used as new generation vehicles for specific molecular delivery. </a:t>
            </a:r>
          </a:p>
        </p:txBody>
      </p:sp>
      <p:grpSp>
        <p:nvGrpSpPr>
          <p:cNvPr id="14" name="Grupo 13">
            <a:extLst>
              <a:ext uri="{FF2B5EF4-FFF2-40B4-BE49-F238E27FC236}">
                <a16:creationId xmlns:a16="http://schemas.microsoft.com/office/drawing/2014/main" id="{C2851C62-576C-47F8-B33E-E9117F4881E3}"/>
              </a:ext>
            </a:extLst>
          </p:cNvPr>
          <p:cNvGrpSpPr/>
          <p:nvPr/>
        </p:nvGrpSpPr>
        <p:grpSpPr>
          <a:xfrm>
            <a:off x="1843620" y="3924313"/>
            <a:ext cx="3990312" cy="415498"/>
            <a:chOff x="2505101" y="3875242"/>
            <a:chExt cx="3990312" cy="415498"/>
          </a:xfrm>
        </p:grpSpPr>
        <p:pic>
          <p:nvPicPr>
            <p:cNvPr id="9" name="Imagen 8">
              <a:extLst>
                <a:ext uri="{FF2B5EF4-FFF2-40B4-BE49-F238E27FC236}">
                  <a16:creationId xmlns:a16="http://schemas.microsoft.com/office/drawing/2014/main" id="{B7DE697E-AD9E-4D53-A3C6-16CC80077F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3026" y="3875824"/>
              <a:ext cx="539873" cy="349330"/>
            </a:xfrm>
            <a:prstGeom prst="rect">
              <a:avLst/>
            </a:prstGeom>
          </p:spPr>
        </p:pic>
        <p:pic>
          <p:nvPicPr>
            <p:cNvPr id="11" name="Imagen 10">
              <a:extLst>
                <a:ext uri="{FF2B5EF4-FFF2-40B4-BE49-F238E27FC236}">
                  <a16:creationId xmlns:a16="http://schemas.microsoft.com/office/drawing/2014/main" id="{F458A075-2462-462B-A95F-7ED18BF137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5101" y="3875824"/>
              <a:ext cx="1191701" cy="349330"/>
            </a:xfrm>
            <a:prstGeom prst="rect">
              <a:avLst/>
            </a:prstGeom>
          </p:spPr>
        </p:pic>
        <p:sp>
          <p:nvSpPr>
            <p:cNvPr id="13" name="CuadroTexto 12">
              <a:extLst>
                <a:ext uri="{FF2B5EF4-FFF2-40B4-BE49-F238E27FC236}">
                  <a16:creationId xmlns:a16="http://schemas.microsoft.com/office/drawing/2014/main" id="{61271ED9-D6C0-4A3A-9A0B-75C18BC28BA1}"/>
                </a:ext>
              </a:extLst>
            </p:cNvPr>
            <p:cNvSpPr txBox="1"/>
            <p:nvPr/>
          </p:nvSpPr>
          <p:spPr>
            <a:xfrm>
              <a:off x="4348362" y="3875242"/>
              <a:ext cx="2147051" cy="415498"/>
            </a:xfrm>
            <a:prstGeom prst="rect">
              <a:avLst/>
            </a:prstGeom>
            <a:noFill/>
          </p:spPr>
          <p:txBody>
            <a:bodyPr wrap="square" rtlCol="0">
              <a:spAutoFit/>
            </a:bodyPr>
            <a:lstStyle/>
            <a:p>
              <a:r>
                <a:rPr lang="en-US" sz="700" dirty="0">
                  <a:latin typeface="Segoe UI Light" panose="020B0502040204020203" pitchFamily="34" charset="0"/>
                </a:rPr>
                <a:t>This project has received funding from the European Union’s Horizon 2020 research and innovation programme under Grant Agreement No 801338</a:t>
              </a:r>
            </a:p>
          </p:txBody>
        </p:sp>
      </p:grpSp>
      <p:cxnSp>
        <p:nvCxnSpPr>
          <p:cNvPr id="16" name="Conector recto 15">
            <a:extLst>
              <a:ext uri="{FF2B5EF4-FFF2-40B4-BE49-F238E27FC236}">
                <a16:creationId xmlns:a16="http://schemas.microsoft.com/office/drawing/2014/main" id="{14F03360-2655-4567-80BE-8337BAEFDA49}"/>
              </a:ext>
            </a:extLst>
          </p:cNvPr>
          <p:cNvCxnSpPr/>
          <p:nvPr/>
        </p:nvCxnSpPr>
        <p:spPr>
          <a:xfrm>
            <a:off x="0" y="4445540"/>
            <a:ext cx="685800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AE6A3E16-B428-4098-89D9-225CD76EC390}"/>
              </a:ext>
            </a:extLst>
          </p:cNvPr>
          <p:cNvCxnSpPr/>
          <p:nvPr/>
        </p:nvCxnSpPr>
        <p:spPr>
          <a:xfrm>
            <a:off x="0" y="5609617"/>
            <a:ext cx="685800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BC352AFB-AAFF-4810-B53B-59656612FD09}"/>
              </a:ext>
            </a:extLst>
          </p:cNvPr>
          <p:cNvCxnSpPr>
            <a:cxnSpLocks/>
          </p:cNvCxnSpPr>
          <p:nvPr/>
        </p:nvCxnSpPr>
        <p:spPr>
          <a:xfrm flipV="1">
            <a:off x="1553183" y="4591457"/>
            <a:ext cx="0" cy="89170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CBB3F42F-AA66-49A2-B395-10F9CD91368C}"/>
              </a:ext>
            </a:extLst>
          </p:cNvPr>
          <p:cNvCxnSpPr>
            <a:cxnSpLocks/>
          </p:cNvCxnSpPr>
          <p:nvPr/>
        </p:nvCxnSpPr>
        <p:spPr>
          <a:xfrm flipV="1">
            <a:off x="3229367" y="4591457"/>
            <a:ext cx="0" cy="89170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6A8EEC9C-226D-4B96-B47F-3CED49A35B45}"/>
              </a:ext>
            </a:extLst>
          </p:cNvPr>
          <p:cNvCxnSpPr>
            <a:cxnSpLocks/>
          </p:cNvCxnSpPr>
          <p:nvPr/>
        </p:nvCxnSpPr>
        <p:spPr>
          <a:xfrm flipV="1">
            <a:off x="5194571" y="4545725"/>
            <a:ext cx="0" cy="89170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Título 1">
            <a:extLst>
              <a:ext uri="{FF2B5EF4-FFF2-40B4-BE49-F238E27FC236}">
                <a16:creationId xmlns:a16="http://schemas.microsoft.com/office/drawing/2014/main" id="{0BADC368-B57E-44D8-B765-0C6BC9C6B7D9}"/>
              </a:ext>
            </a:extLst>
          </p:cNvPr>
          <p:cNvSpPr txBox="1">
            <a:spLocks/>
          </p:cNvSpPr>
          <p:nvPr/>
        </p:nvSpPr>
        <p:spPr>
          <a:xfrm>
            <a:off x="1777203" y="4547121"/>
            <a:ext cx="1228145" cy="563880"/>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4100" spc="-300">
              <a:latin typeface="Segoe UI Semibold" panose="020B0702040204020203" pitchFamily="34" charset="0"/>
            </a:endParaRPr>
          </a:p>
        </p:txBody>
      </p:sp>
      <p:cxnSp>
        <p:nvCxnSpPr>
          <p:cNvPr id="28" name="Conector recto 27">
            <a:extLst>
              <a:ext uri="{FF2B5EF4-FFF2-40B4-BE49-F238E27FC236}">
                <a16:creationId xmlns:a16="http://schemas.microsoft.com/office/drawing/2014/main" id="{90A3532A-DAE3-4E13-A421-5D6E0D96F973}"/>
              </a:ext>
            </a:extLst>
          </p:cNvPr>
          <p:cNvCxnSpPr/>
          <p:nvPr/>
        </p:nvCxnSpPr>
        <p:spPr>
          <a:xfrm>
            <a:off x="618662" y="5155337"/>
            <a:ext cx="27359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8BE23BB0-3E24-42D8-BC2E-D5F201715021}"/>
              </a:ext>
            </a:extLst>
          </p:cNvPr>
          <p:cNvCxnSpPr/>
          <p:nvPr/>
        </p:nvCxnSpPr>
        <p:spPr>
          <a:xfrm>
            <a:off x="2337677" y="5155337"/>
            <a:ext cx="27359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11FF037B-C156-4A51-A78B-29D66AE620E8}"/>
              </a:ext>
            </a:extLst>
          </p:cNvPr>
          <p:cNvCxnSpPr/>
          <p:nvPr/>
        </p:nvCxnSpPr>
        <p:spPr>
          <a:xfrm>
            <a:off x="4096536" y="5155337"/>
            <a:ext cx="27359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AC10AF46-3304-41A5-860E-184CB153D405}"/>
              </a:ext>
            </a:extLst>
          </p:cNvPr>
          <p:cNvCxnSpPr/>
          <p:nvPr/>
        </p:nvCxnSpPr>
        <p:spPr>
          <a:xfrm>
            <a:off x="5910675" y="5155014"/>
            <a:ext cx="27359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2" name="CuadroTexto 31">
            <a:extLst>
              <a:ext uri="{FF2B5EF4-FFF2-40B4-BE49-F238E27FC236}">
                <a16:creationId xmlns:a16="http://schemas.microsoft.com/office/drawing/2014/main" id="{1274B5CE-5558-499F-8C8C-DA232873325D}"/>
              </a:ext>
            </a:extLst>
          </p:cNvPr>
          <p:cNvSpPr txBox="1"/>
          <p:nvPr/>
        </p:nvSpPr>
        <p:spPr>
          <a:xfrm>
            <a:off x="214608" y="5179656"/>
            <a:ext cx="1114556"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PARTNERS</a:t>
            </a:r>
          </a:p>
        </p:txBody>
      </p:sp>
      <p:sp>
        <p:nvSpPr>
          <p:cNvPr id="33" name="CuadroTexto 32">
            <a:extLst>
              <a:ext uri="{FF2B5EF4-FFF2-40B4-BE49-F238E27FC236}">
                <a16:creationId xmlns:a16="http://schemas.microsoft.com/office/drawing/2014/main" id="{C8DE4C7E-EF77-4CEC-B56E-26FF99AB4513}"/>
              </a:ext>
            </a:extLst>
          </p:cNvPr>
          <p:cNvSpPr txBox="1"/>
          <p:nvPr/>
        </p:nvSpPr>
        <p:spPr>
          <a:xfrm>
            <a:off x="1702882" y="5179656"/>
            <a:ext cx="1376787"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MONTHS</a:t>
            </a:r>
          </a:p>
        </p:txBody>
      </p:sp>
      <p:sp>
        <p:nvSpPr>
          <p:cNvPr id="34" name="CuadroTexto 33">
            <a:extLst>
              <a:ext uri="{FF2B5EF4-FFF2-40B4-BE49-F238E27FC236}">
                <a16:creationId xmlns:a16="http://schemas.microsoft.com/office/drawing/2014/main" id="{D58CD88B-3D21-4BE8-9851-6DC0073DE0A5}"/>
              </a:ext>
            </a:extLst>
          </p:cNvPr>
          <p:cNvSpPr txBox="1"/>
          <p:nvPr/>
        </p:nvSpPr>
        <p:spPr>
          <a:xfrm>
            <a:off x="3229367" y="5179656"/>
            <a:ext cx="1965198"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TOTAL BUDGET</a:t>
            </a:r>
          </a:p>
        </p:txBody>
      </p:sp>
      <p:sp>
        <p:nvSpPr>
          <p:cNvPr id="35" name="CuadroTexto 34">
            <a:extLst>
              <a:ext uri="{FF2B5EF4-FFF2-40B4-BE49-F238E27FC236}">
                <a16:creationId xmlns:a16="http://schemas.microsoft.com/office/drawing/2014/main" id="{39D2D4C7-1DC3-41A4-B216-72A5DE2DF36D}"/>
              </a:ext>
            </a:extLst>
          </p:cNvPr>
          <p:cNvSpPr txBox="1"/>
          <p:nvPr/>
        </p:nvSpPr>
        <p:spPr>
          <a:xfrm>
            <a:off x="5334367" y="5179656"/>
            <a:ext cx="1376787"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COUNTRIES</a:t>
            </a:r>
          </a:p>
        </p:txBody>
      </p:sp>
      <p:sp>
        <p:nvSpPr>
          <p:cNvPr id="37" name="CuadroTexto 36">
            <a:extLst>
              <a:ext uri="{FF2B5EF4-FFF2-40B4-BE49-F238E27FC236}">
                <a16:creationId xmlns:a16="http://schemas.microsoft.com/office/drawing/2014/main" id="{740329D6-19B0-48B1-B131-D8B409831AFE}"/>
              </a:ext>
            </a:extLst>
          </p:cNvPr>
          <p:cNvSpPr txBox="1"/>
          <p:nvPr/>
        </p:nvSpPr>
        <p:spPr>
          <a:xfrm>
            <a:off x="3467909" y="5652923"/>
            <a:ext cx="3337195" cy="176800"/>
          </a:xfrm>
          <a:prstGeom prst="rect">
            <a:avLst/>
          </a:prstGeom>
          <a:solidFill>
            <a:schemeClr val="tx1">
              <a:lumMod val="65000"/>
              <a:lumOff val="35000"/>
            </a:schemeClr>
          </a:solidFill>
        </p:spPr>
        <p:txBody>
          <a:bodyPr wrap="square" rtlCol="0" anchor="ctr">
            <a:noAutofit/>
          </a:bodyPr>
          <a:lstStyle/>
          <a:p>
            <a:pPr algn="ctr"/>
            <a:r>
              <a:rPr lang="en-US" sz="900">
                <a:solidFill>
                  <a:schemeClr val="bg1"/>
                </a:solidFill>
                <a:latin typeface="Segoe UI" panose="020B0502040204020203" pitchFamily="34" charset="0"/>
                <a:ea typeface="Segoe UI" panose="020B0502040204020203" pitchFamily="34" charset="0"/>
                <a:cs typeface="Segoe UI" panose="020B0502040204020203" pitchFamily="34" charset="0"/>
              </a:rPr>
              <a:t>IN ONE CLICK</a:t>
            </a:r>
          </a:p>
        </p:txBody>
      </p:sp>
      <p:sp>
        <p:nvSpPr>
          <p:cNvPr id="36" name="Rectángulo 35">
            <a:extLst>
              <a:ext uri="{FF2B5EF4-FFF2-40B4-BE49-F238E27FC236}">
                <a16:creationId xmlns:a16="http://schemas.microsoft.com/office/drawing/2014/main" id="{D89A961D-1344-4449-99E5-D16EAA877CCD}"/>
              </a:ext>
            </a:extLst>
          </p:cNvPr>
          <p:cNvSpPr/>
          <p:nvPr/>
        </p:nvSpPr>
        <p:spPr>
          <a:xfrm>
            <a:off x="3467911" y="5644467"/>
            <a:ext cx="3337195" cy="1282729"/>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uadroTexto 38">
            <a:extLst>
              <a:ext uri="{FF2B5EF4-FFF2-40B4-BE49-F238E27FC236}">
                <a16:creationId xmlns:a16="http://schemas.microsoft.com/office/drawing/2014/main" id="{B18E44A2-7736-4281-BE66-B93FE4C878CA}"/>
              </a:ext>
            </a:extLst>
          </p:cNvPr>
          <p:cNvSpPr txBox="1"/>
          <p:nvPr/>
        </p:nvSpPr>
        <p:spPr>
          <a:xfrm>
            <a:off x="3426966" y="5864574"/>
            <a:ext cx="1000329" cy="220304"/>
          </a:xfrm>
          <a:prstGeom prst="rect">
            <a:avLst/>
          </a:prstGeom>
          <a:noFill/>
        </p:spPr>
        <p:txBody>
          <a:bodyPr wrap="square" rtlCol="0">
            <a:noAutofit/>
          </a:bodyPr>
          <a:lstStyle/>
          <a:p>
            <a:pPr algn="ctr"/>
            <a:r>
              <a:rPr lang="en-US" sz="900" b="1">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Coordinator</a:t>
            </a:r>
          </a:p>
        </p:txBody>
      </p:sp>
      <p:sp>
        <p:nvSpPr>
          <p:cNvPr id="40" name="CuadroTexto 39">
            <a:extLst>
              <a:ext uri="{FF2B5EF4-FFF2-40B4-BE49-F238E27FC236}">
                <a16:creationId xmlns:a16="http://schemas.microsoft.com/office/drawing/2014/main" id="{B73AE320-0D9F-4468-A3E3-325F46717D02}"/>
              </a:ext>
            </a:extLst>
          </p:cNvPr>
          <p:cNvSpPr txBox="1"/>
          <p:nvPr/>
        </p:nvSpPr>
        <p:spPr>
          <a:xfrm>
            <a:off x="4538740" y="5864574"/>
            <a:ext cx="1000329" cy="220304"/>
          </a:xfrm>
          <a:prstGeom prst="rect">
            <a:avLst/>
          </a:prstGeom>
          <a:noFill/>
        </p:spPr>
        <p:txBody>
          <a:bodyPr wrap="square" rtlCol="0">
            <a:noAutofit/>
          </a:bodyPr>
          <a:lstStyle/>
          <a:p>
            <a:pPr algn="ctr"/>
            <a:r>
              <a:rPr lang="en-US" sz="900" b="1" dirty="0">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Programme</a:t>
            </a:r>
          </a:p>
        </p:txBody>
      </p:sp>
      <p:sp>
        <p:nvSpPr>
          <p:cNvPr id="41" name="CuadroTexto 40">
            <a:extLst>
              <a:ext uri="{FF2B5EF4-FFF2-40B4-BE49-F238E27FC236}">
                <a16:creationId xmlns:a16="http://schemas.microsoft.com/office/drawing/2014/main" id="{2B067FF0-CFCB-46C7-A7F6-1D362F0C9C2B}"/>
              </a:ext>
            </a:extLst>
          </p:cNvPr>
          <p:cNvSpPr txBox="1"/>
          <p:nvPr/>
        </p:nvSpPr>
        <p:spPr>
          <a:xfrm>
            <a:off x="5671923" y="5864574"/>
            <a:ext cx="1000329" cy="220304"/>
          </a:xfrm>
          <a:prstGeom prst="rect">
            <a:avLst/>
          </a:prstGeom>
          <a:noFill/>
        </p:spPr>
        <p:txBody>
          <a:bodyPr wrap="square" rtlCol="0">
            <a:noAutofit/>
          </a:bodyPr>
          <a:lstStyle/>
          <a:p>
            <a:pPr algn="ctr"/>
            <a:r>
              <a:rPr lang="en-US" sz="900" b="1">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Period</a:t>
            </a:r>
          </a:p>
        </p:txBody>
      </p:sp>
      <p:sp>
        <p:nvSpPr>
          <p:cNvPr id="42" name="CuadroTexto 41">
            <a:extLst>
              <a:ext uri="{FF2B5EF4-FFF2-40B4-BE49-F238E27FC236}">
                <a16:creationId xmlns:a16="http://schemas.microsoft.com/office/drawing/2014/main" id="{3922A648-6AF8-4F9C-90A2-86681AA83CD1}"/>
              </a:ext>
            </a:extLst>
          </p:cNvPr>
          <p:cNvSpPr txBox="1"/>
          <p:nvPr/>
        </p:nvSpPr>
        <p:spPr>
          <a:xfrm>
            <a:off x="3393835" y="6086098"/>
            <a:ext cx="1000329" cy="220304"/>
          </a:xfrm>
          <a:prstGeom prst="rect">
            <a:avLst/>
          </a:prstGeom>
          <a:noFill/>
        </p:spPr>
        <p:txBody>
          <a:bodyPr wrap="square" rtlCol="0">
            <a:noAutofit/>
          </a:bodyPr>
          <a:lstStyle/>
          <a:p>
            <a:pPr algn="ctr"/>
            <a:r>
              <a:rPr lang="en-US" sz="900">
                <a:latin typeface="Segoe UI Light" pitchFamily="34" charset="0"/>
              </a:rPr>
              <a:t>CNR</a:t>
            </a:r>
            <a:endParaRPr lang="en-US" sz="900">
              <a:solidFill>
                <a:schemeClr val="tx1">
                  <a:lumMod val="75000"/>
                  <a:lumOff val="25000"/>
                </a:schemeClr>
              </a:solidFill>
              <a:latin typeface="Segoe UI Light" pitchFamily="34" charset="0"/>
              <a:ea typeface="Segoe UI Symbol" panose="020B0502040204020203" pitchFamily="34" charset="0"/>
              <a:cs typeface="Segoe UI" panose="020B0502040204020203" pitchFamily="34" charset="0"/>
            </a:endParaRPr>
          </a:p>
        </p:txBody>
      </p:sp>
      <p:sp>
        <p:nvSpPr>
          <p:cNvPr id="43" name="CuadroTexto 42">
            <a:extLst>
              <a:ext uri="{FF2B5EF4-FFF2-40B4-BE49-F238E27FC236}">
                <a16:creationId xmlns:a16="http://schemas.microsoft.com/office/drawing/2014/main" id="{7BFFA1C1-8387-418D-AE50-5F2B4F084A7B}"/>
              </a:ext>
            </a:extLst>
          </p:cNvPr>
          <p:cNvSpPr txBox="1"/>
          <p:nvPr/>
        </p:nvSpPr>
        <p:spPr>
          <a:xfrm>
            <a:off x="4544282" y="6108643"/>
            <a:ext cx="1000329" cy="220304"/>
          </a:xfrm>
          <a:prstGeom prst="rect">
            <a:avLst/>
          </a:prstGeom>
          <a:noFill/>
        </p:spPr>
        <p:txBody>
          <a:bodyPr wrap="square" rtlCol="0">
            <a:noAutofit/>
          </a:bodyPr>
          <a:lstStyle/>
          <a:p>
            <a:pPr algn="ctr"/>
            <a:r>
              <a:rPr lang="en-US" sz="900">
                <a:solidFill>
                  <a:schemeClr val="tx1">
                    <a:lumMod val="75000"/>
                    <a:lumOff val="25000"/>
                  </a:schemeClr>
                </a:solidFill>
                <a:latin typeface="Segoe UI Light" panose="020B0502040204020203" pitchFamily="34" charset="0"/>
                <a:ea typeface="Segoe UI Symbol" panose="020B0502040204020203" pitchFamily="34" charset="0"/>
                <a:cs typeface="Segoe UI" panose="020B0502040204020203" pitchFamily="34" charset="0"/>
              </a:rPr>
              <a:t>HORIZON 2020</a:t>
            </a:r>
          </a:p>
        </p:txBody>
      </p:sp>
      <p:sp>
        <p:nvSpPr>
          <p:cNvPr id="44" name="CuadroTexto 43">
            <a:extLst>
              <a:ext uri="{FF2B5EF4-FFF2-40B4-BE49-F238E27FC236}">
                <a16:creationId xmlns:a16="http://schemas.microsoft.com/office/drawing/2014/main" id="{25917EDF-348B-4A04-9261-EA39B13024A4}"/>
              </a:ext>
            </a:extLst>
          </p:cNvPr>
          <p:cNvSpPr txBox="1"/>
          <p:nvPr/>
        </p:nvSpPr>
        <p:spPr>
          <a:xfrm>
            <a:off x="5689187" y="6105742"/>
            <a:ext cx="1000329" cy="220304"/>
          </a:xfrm>
          <a:prstGeom prst="rect">
            <a:avLst/>
          </a:prstGeom>
          <a:noFill/>
        </p:spPr>
        <p:txBody>
          <a:bodyPr wrap="square" rtlCol="0">
            <a:noAutofit/>
          </a:bodyPr>
          <a:lstStyle/>
          <a:p>
            <a:pPr algn="ctr"/>
            <a:r>
              <a:rPr lang="en-US" sz="900">
                <a:solidFill>
                  <a:schemeClr val="tx1">
                    <a:lumMod val="75000"/>
                    <a:lumOff val="25000"/>
                  </a:schemeClr>
                </a:solidFill>
                <a:latin typeface="Segoe UI Light" panose="020B0502040204020203" pitchFamily="34" charset="0"/>
                <a:ea typeface="Segoe UI Symbol" panose="020B0502040204020203" pitchFamily="34" charset="0"/>
                <a:cs typeface="Segoe UI" panose="020B0502040204020203" pitchFamily="34" charset="0"/>
              </a:rPr>
              <a:t>2018-2021</a:t>
            </a:r>
          </a:p>
        </p:txBody>
      </p:sp>
      <p:sp>
        <p:nvSpPr>
          <p:cNvPr id="45" name="CuadroTexto 44">
            <a:extLst>
              <a:ext uri="{FF2B5EF4-FFF2-40B4-BE49-F238E27FC236}">
                <a16:creationId xmlns:a16="http://schemas.microsoft.com/office/drawing/2014/main" id="{EC849ACF-CDE2-47F1-A376-1D288BF4D9C8}"/>
              </a:ext>
            </a:extLst>
          </p:cNvPr>
          <p:cNvSpPr txBox="1"/>
          <p:nvPr/>
        </p:nvSpPr>
        <p:spPr>
          <a:xfrm>
            <a:off x="3467910" y="6374880"/>
            <a:ext cx="1000329" cy="220304"/>
          </a:xfrm>
          <a:prstGeom prst="rect">
            <a:avLst/>
          </a:prstGeom>
          <a:noFill/>
        </p:spPr>
        <p:txBody>
          <a:bodyPr wrap="square" rtlCol="0">
            <a:noAutofit/>
          </a:bodyPr>
          <a:lstStyle/>
          <a:p>
            <a:pPr algn="ctr"/>
            <a:r>
              <a:rPr lang="en-US" sz="900" b="1">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Sector</a:t>
            </a:r>
          </a:p>
        </p:txBody>
      </p:sp>
      <p:sp>
        <p:nvSpPr>
          <p:cNvPr id="47" name="CuadroTexto 46">
            <a:extLst>
              <a:ext uri="{FF2B5EF4-FFF2-40B4-BE49-F238E27FC236}">
                <a16:creationId xmlns:a16="http://schemas.microsoft.com/office/drawing/2014/main" id="{659F3ED4-9A34-43F4-AE88-BD1C826086E7}"/>
              </a:ext>
            </a:extLst>
          </p:cNvPr>
          <p:cNvSpPr txBox="1"/>
          <p:nvPr/>
        </p:nvSpPr>
        <p:spPr>
          <a:xfrm>
            <a:off x="5671923" y="6374880"/>
            <a:ext cx="1000329" cy="220304"/>
          </a:xfrm>
          <a:prstGeom prst="rect">
            <a:avLst/>
          </a:prstGeom>
          <a:noFill/>
        </p:spPr>
        <p:txBody>
          <a:bodyPr wrap="square" rtlCol="0">
            <a:noAutofit/>
          </a:bodyPr>
          <a:lstStyle/>
          <a:p>
            <a:pPr algn="ctr"/>
            <a:endParaRPr lang="en-US" sz="900" b="1">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endParaRPr>
          </a:p>
        </p:txBody>
      </p:sp>
      <p:sp>
        <p:nvSpPr>
          <p:cNvPr id="48" name="CuadroTexto 47">
            <a:extLst>
              <a:ext uri="{FF2B5EF4-FFF2-40B4-BE49-F238E27FC236}">
                <a16:creationId xmlns:a16="http://schemas.microsoft.com/office/drawing/2014/main" id="{EF8D4A4F-2D4F-4325-BBEF-23D51A3E9958}"/>
              </a:ext>
            </a:extLst>
          </p:cNvPr>
          <p:cNvSpPr txBox="1"/>
          <p:nvPr/>
        </p:nvSpPr>
        <p:spPr>
          <a:xfrm>
            <a:off x="3324812" y="6558331"/>
            <a:ext cx="1294285" cy="220304"/>
          </a:xfrm>
          <a:prstGeom prst="rect">
            <a:avLst/>
          </a:prstGeom>
          <a:noFill/>
        </p:spPr>
        <p:txBody>
          <a:bodyPr wrap="square" rtlCol="0">
            <a:noAutofit/>
          </a:bodyPr>
          <a:lstStyle/>
          <a:p>
            <a:pPr algn="ctr"/>
            <a:r>
              <a:rPr lang="en-US" sz="900" dirty="0">
                <a:solidFill>
                  <a:schemeClr val="tx1">
                    <a:lumMod val="75000"/>
                    <a:lumOff val="25000"/>
                  </a:schemeClr>
                </a:solidFill>
                <a:latin typeface="Segoe UI Light" panose="020B0502040204020203" pitchFamily="34" charset="0"/>
                <a:ea typeface="Segoe UI Symbol" panose="020B0502040204020203" pitchFamily="34" charset="0"/>
                <a:cs typeface="Segoe UI" panose="020B0502040204020203" pitchFamily="34" charset="0"/>
              </a:rPr>
              <a:t>RESEARCH</a:t>
            </a:r>
          </a:p>
        </p:txBody>
      </p:sp>
      <p:sp>
        <p:nvSpPr>
          <p:cNvPr id="51" name="CuadroTexto 50">
            <a:extLst>
              <a:ext uri="{FF2B5EF4-FFF2-40B4-BE49-F238E27FC236}">
                <a16:creationId xmlns:a16="http://schemas.microsoft.com/office/drawing/2014/main" id="{5A62F1C4-6DB9-492B-B349-A49ED541A916}"/>
              </a:ext>
            </a:extLst>
          </p:cNvPr>
          <p:cNvSpPr txBox="1"/>
          <p:nvPr/>
        </p:nvSpPr>
        <p:spPr>
          <a:xfrm>
            <a:off x="645440" y="7184546"/>
            <a:ext cx="1000329" cy="220304"/>
          </a:xfrm>
          <a:prstGeom prst="rect">
            <a:avLst/>
          </a:prstGeom>
          <a:noFill/>
        </p:spPr>
        <p:txBody>
          <a:bodyPr wrap="square" rtlCol="0">
            <a:noAutofit/>
          </a:bodyPr>
          <a:lstStyle/>
          <a:p>
            <a:pPr algn="ctr"/>
            <a:r>
              <a:rPr lang="en-US" sz="900" b="1">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The Challenge</a:t>
            </a:r>
          </a:p>
        </p:txBody>
      </p:sp>
      <p:cxnSp>
        <p:nvCxnSpPr>
          <p:cNvPr id="52" name="Conector recto 51">
            <a:extLst>
              <a:ext uri="{FF2B5EF4-FFF2-40B4-BE49-F238E27FC236}">
                <a16:creationId xmlns:a16="http://schemas.microsoft.com/office/drawing/2014/main" id="{B95B0D26-ED24-4C7F-8A98-E4D4B955072C}"/>
              </a:ext>
            </a:extLst>
          </p:cNvPr>
          <p:cNvCxnSpPr>
            <a:cxnSpLocks/>
          </p:cNvCxnSpPr>
          <p:nvPr/>
        </p:nvCxnSpPr>
        <p:spPr>
          <a:xfrm flipV="1">
            <a:off x="2170723" y="7291500"/>
            <a:ext cx="0" cy="217152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D23B96DD-9FE4-4A5A-9AD7-7DBA73233633}"/>
              </a:ext>
            </a:extLst>
          </p:cNvPr>
          <p:cNvCxnSpPr>
            <a:cxnSpLocks/>
          </p:cNvCxnSpPr>
          <p:nvPr/>
        </p:nvCxnSpPr>
        <p:spPr>
          <a:xfrm flipV="1">
            <a:off x="4549362" y="7326070"/>
            <a:ext cx="0" cy="217152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5" name="CuadroTexto 54">
            <a:extLst>
              <a:ext uri="{FF2B5EF4-FFF2-40B4-BE49-F238E27FC236}">
                <a16:creationId xmlns:a16="http://schemas.microsoft.com/office/drawing/2014/main" id="{A6A39A3F-7187-4B4B-967A-169DA1CA8753}"/>
              </a:ext>
            </a:extLst>
          </p:cNvPr>
          <p:cNvSpPr txBox="1"/>
          <p:nvPr/>
        </p:nvSpPr>
        <p:spPr>
          <a:xfrm>
            <a:off x="588326" y="7033729"/>
            <a:ext cx="1114556"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01</a:t>
            </a:r>
          </a:p>
        </p:txBody>
      </p:sp>
      <p:sp>
        <p:nvSpPr>
          <p:cNvPr id="56" name="CuadroTexto 55">
            <a:extLst>
              <a:ext uri="{FF2B5EF4-FFF2-40B4-BE49-F238E27FC236}">
                <a16:creationId xmlns:a16="http://schemas.microsoft.com/office/drawing/2014/main" id="{727D03EE-640E-4968-9298-A276E3FEBF12}"/>
              </a:ext>
            </a:extLst>
          </p:cNvPr>
          <p:cNvSpPr txBox="1"/>
          <p:nvPr/>
        </p:nvSpPr>
        <p:spPr>
          <a:xfrm>
            <a:off x="2814293" y="7184546"/>
            <a:ext cx="1000329" cy="220304"/>
          </a:xfrm>
          <a:prstGeom prst="rect">
            <a:avLst/>
          </a:prstGeom>
          <a:noFill/>
        </p:spPr>
        <p:txBody>
          <a:bodyPr wrap="square" rtlCol="0">
            <a:noAutofit/>
          </a:bodyPr>
          <a:lstStyle/>
          <a:p>
            <a:pPr algn="ctr"/>
            <a:r>
              <a:rPr lang="en-US" sz="900" b="1" dirty="0">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The Solution</a:t>
            </a:r>
          </a:p>
        </p:txBody>
      </p:sp>
      <p:sp>
        <p:nvSpPr>
          <p:cNvPr id="57" name="CuadroTexto 56">
            <a:extLst>
              <a:ext uri="{FF2B5EF4-FFF2-40B4-BE49-F238E27FC236}">
                <a16:creationId xmlns:a16="http://schemas.microsoft.com/office/drawing/2014/main" id="{84FBCFD4-46F5-4424-A4DA-1E57EC8DC398}"/>
              </a:ext>
            </a:extLst>
          </p:cNvPr>
          <p:cNvSpPr txBox="1"/>
          <p:nvPr/>
        </p:nvSpPr>
        <p:spPr>
          <a:xfrm>
            <a:off x="2832889" y="7033729"/>
            <a:ext cx="1114556"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02</a:t>
            </a:r>
          </a:p>
        </p:txBody>
      </p:sp>
      <p:sp>
        <p:nvSpPr>
          <p:cNvPr id="58" name="CuadroTexto 57">
            <a:extLst>
              <a:ext uri="{FF2B5EF4-FFF2-40B4-BE49-F238E27FC236}">
                <a16:creationId xmlns:a16="http://schemas.microsoft.com/office/drawing/2014/main" id="{73C8E86C-71D9-49B4-9315-D67B7E0242AE}"/>
              </a:ext>
            </a:extLst>
          </p:cNvPr>
          <p:cNvSpPr txBox="1"/>
          <p:nvPr/>
        </p:nvSpPr>
        <p:spPr>
          <a:xfrm>
            <a:off x="5063986" y="7184546"/>
            <a:ext cx="1000329" cy="220304"/>
          </a:xfrm>
          <a:prstGeom prst="rect">
            <a:avLst/>
          </a:prstGeom>
          <a:noFill/>
        </p:spPr>
        <p:txBody>
          <a:bodyPr wrap="square" rtlCol="0">
            <a:noAutofit/>
          </a:bodyPr>
          <a:lstStyle/>
          <a:p>
            <a:pPr algn="ctr"/>
            <a:r>
              <a:rPr lang="en-US" sz="900" b="1">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Impacts</a:t>
            </a:r>
          </a:p>
        </p:txBody>
      </p:sp>
      <p:sp>
        <p:nvSpPr>
          <p:cNvPr id="59" name="CuadroTexto 58">
            <a:extLst>
              <a:ext uri="{FF2B5EF4-FFF2-40B4-BE49-F238E27FC236}">
                <a16:creationId xmlns:a16="http://schemas.microsoft.com/office/drawing/2014/main" id="{24167CBE-D070-4C25-8364-8FE963006E81}"/>
              </a:ext>
            </a:extLst>
          </p:cNvPr>
          <p:cNvSpPr txBox="1"/>
          <p:nvPr/>
        </p:nvSpPr>
        <p:spPr>
          <a:xfrm>
            <a:off x="5001330" y="7050595"/>
            <a:ext cx="1114556" cy="257771"/>
          </a:xfrm>
          <a:prstGeom prst="rect">
            <a:avLst/>
          </a:prstGeom>
          <a:noFill/>
        </p:spPr>
        <p:txBody>
          <a:bodyPr wrap="square" rtlCol="0">
            <a:noAutofit/>
          </a:bodyPr>
          <a:lstStyle/>
          <a:p>
            <a:pPr algn="ctr"/>
            <a:r>
              <a:rPr lang="en-US" sz="9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03</a:t>
            </a:r>
          </a:p>
        </p:txBody>
      </p:sp>
      <p:sp>
        <p:nvSpPr>
          <p:cNvPr id="60" name="Título 1">
            <a:extLst>
              <a:ext uri="{FF2B5EF4-FFF2-40B4-BE49-F238E27FC236}">
                <a16:creationId xmlns:a16="http://schemas.microsoft.com/office/drawing/2014/main" id="{9994C075-C33A-4850-B973-77BF251CB9FC}"/>
              </a:ext>
            </a:extLst>
          </p:cNvPr>
          <p:cNvSpPr txBox="1">
            <a:spLocks/>
          </p:cNvSpPr>
          <p:nvPr/>
        </p:nvSpPr>
        <p:spPr>
          <a:xfrm>
            <a:off x="2044394" y="4609076"/>
            <a:ext cx="906148" cy="563880"/>
          </a:xfrm>
          <a:prstGeom prst="rect">
            <a:avLst/>
          </a:prstGeom>
        </p:spPr>
        <p:txBody>
          <a:bodyPr vert="horz" lIns="91440" tIns="45720" rIns="91440" bIns="45720" rtlCol="0" anchor="b">
            <a:normAutofit fontScale="900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a:latin typeface="Segoe UI Semibold" panose="020B0702040204020203" pitchFamily="34" charset="0"/>
            </a:endParaRPr>
          </a:p>
        </p:txBody>
      </p:sp>
      <p:sp>
        <p:nvSpPr>
          <p:cNvPr id="62" name="CuadroTexto 61">
            <a:extLst>
              <a:ext uri="{FF2B5EF4-FFF2-40B4-BE49-F238E27FC236}">
                <a16:creationId xmlns:a16="http://schemas.microsoft.com/office/drawing/2014/main" id="{413C511E-0597-42DE-9EB0-F2D588ABBE58}"/>
              </a:ext>
            </a:extLst>
          </p:cNvPr>
          <p:cNvSpPr txBox="1"/>
          <p:nvPr/>
        </p:nvSpPr>
        <p:spPr>
          <a:xfrm>
            <a:off x="4647331" y="6380584"/>
            <a:ext cx="1000329" cy="220304"/>
          </a:xfrm>
          <a:prstGeom prst="rect">
            <a:avLst/>
          </a:prstGeom>
          <a:noFill/>
        </p:spPr>
        <p:txBody>
          <a:bodyPr wrap="square" rtlCol="0">
            <a:noAutofit/>
          </a:bodyPr>
          <a:lstStyle/>
          <a:p>
            <a:pPr algn="ctr"/>
            <a:r>
              <a:rPr lang="en-US" sz="900" b="1" dirty="0">
                <a:solidFill>
                  <a:schemeClr val="tx1">
                    <a:lumMod val="75000"/>
                    <a:lumOff val="25000"/>
                  </a:schemeClr>
                </a:solidFill>
                <a:latin typeface="Segoe UI Symbol" panose="020B0502040204020203" pitchFamily="34" charset="0"/>
                <a:ea typeface="Segoe UI Symbol" panose="020B0502040204020203" pitchFamily="34" charset="0"/>
                <a:cs typeface="Segoe UI" panose="020B0502040204020203" pitchFamily="34" charset="0"/>
              </a:rPr>
              <a:t>Web</a:t>
            </a:r>
          </a:p>
        </p:txBody>
      </p:sp>
      <p:sp>
        <p:nvSpPr>
          <p:cNvPr id="46" name="CuadroTexto 45">
            <a:extLst>
              <a:ext uri="{FF2B5EF4-FFF2-40B4-BE49-F238E27FC236}">
                <a16:creationId xmlns:a16="http://schemas.microsoft.com/office/drawing/2014/main" id="{CCAD8F7E-18C4-40AE-8CFF-4AD8B66A177D}"/>
              </a:ext>
            </a:extLst>
          </p:cNvPr>
          <p:cNvSpPr txBox="1"/>
          <p:nvPr/>
        </p:nvSpPr>
        <p:spPr>
          <a:xfrm>
            <a:off x="2170723" y="4632118"/>
            <a:ext cx="643333" cy="523220"/>
          </a:xfrm>
          <a:prstGeom prst="rect">
            <a:avLst/>
          </a:prstGeom>
          <a:noFill/>
        </p:spPr>
        <p:txBody>
          <a:bodyPr wrap="square" rtlCol="0">
            <a:spAutoFit/>
          </a:bodyPr>
          <a:lstStyle/>
          <a:p>
            <a:r>
              <a:rPr lang="en-US" sz="2800"/>
              <a:t>36</a:t>
            </a:r>
          </a:p>
        </p:txBody>
      </p:sp>
      <p:sp>
        <p:nvSpPr>
          <p:cNvPr id="49" name="CuadroTexto 48">
            <a:extLst>
              <a:ext uri="{FF2B5EF4-FFF2-40B4-BE49-F238E27FC236}">
                <a16:creationId xmlns:a16="http://schemas.microsoft.com/office/drawing/2014/main" id="{F29D2296-B8D5-4DA6-9E80-672FCBD99511}"/>
              </a:ext>
            </a:extLst>
          </p:cNvPr>
          <p:cNvSpPr txBox="1"/>
          <p:nvPr/>
        </p:nvSpPr>
        <p:spPr>
          <a:xfrm>
            <a:off x="557290" y="4638771"/>
            <a:ext cx="502057" cy="523220"/>
          </a:xfrm>
          <a:prstGeom prst="rect">
            <a:avLst/>
          </a:prstGeom>
          <a:noFill/>
        </p:spPr>
        <p:txBody>
          <a:bodyPr wrap="square" rtlCol="0">
            <a:spAutoFit/>
          </a:bodyPr>
          <a:lstStyle/>
          <a:p>
            <a:r>
              <a:rPr lang="en-US" sz="2800"/>
              <a:t>6</a:t>
            </a:r>
          </a:p>
        </p:txBody>
      </p:sp>
      <p:sp>
        <p:nvSpPr>
          <p:cNvPr id="50" name="CuadroTexto 49">
            <a:extLst>
              <a:ext uri="{FF2B5EF4-FFF2-40B4-BE49-F238E27FC236}">
                <a16:creationId xmlns:a16="http://schemas.microsoft.com/office/drawing/2014/main" id="{CF1AF3FF-876D-4E2E-938A-488F5E3F119E}"/>
              </a:ext>
            </a:extLst>
          </p:cNvPr>
          <p:cNvSpPr txBox="1"/>
          <p:nvPr/>
        </p:nvSpPr>
        <p:spPr>
          <a:xfrm>
            <a:off x="5838483" y="4646238"/>
            <a:ext cx="512123" cy="523220"/>
          </a:xfrm>
          <a:prstGeom prst="rect">
            <a:avLst/>
          </a:prstGeom>
          <a:noFill/>
        </p:spPr>
        <p:txBody>
          <a:bodyPr wrap="square" rtlCol="0">
            <a:spAutoFit/>
          </a:bodyPr>
          <a:lstStyle/>
          <a:p>
            <a:r>
              <a:rPr lang="en-US" sz="2800"/>
              <a:t>6</a:t>
            </a:r>
          </a:p>
        </p:txBody>
      </p:sp>
      <p:sp>
        <p:nvSpPr>
          <p:cNvPr id="53" name="CuadroTexto 52">
            <a:extLst>
              <a:ext uri="{FF2B5EF4-FFF2-40B4-BE49-F238E27FC236}">
                <a16:creationId xmlns:a16="http://schemas.microsoft.com/office/drawing/2014/main" id="{D1E37401-6877-48B6-B8E9-738548FF768A}"/>
              </a:ext>
            </a:extLst>
          </p:cNvPr>
          <p:cNvSpPr txBox="1"/>
          <p:nvPr/>
        </p:nvSpPr>
        <p:spPr>
          <a:xfrm>
            <a:off x="3904114" y="4649578"/>
            <a:ext cx="722847" cy="523220"/>
          </a:xfrm>
          <a:prstGeom prst="rect">
            <a:avLst/>
          </a:prstGeom>
          <a:noFill/>
        </p:spPr>
        <p:txBody>
          <a:bodyPr wrap="square" rtlCol="0">
            <a:spAutoFit/>
          </a:bodyPr>
          <a:lstStyle/>
          <a:p>
            <a:r>
              <a:rPr lang="en-US" sz="2800"/>
              <a:t>3M</a:t>
            </a:r>
          </a:p>
        </p:txBody>
      </p:sp>
      <p:sp>
        <p:nvSpPr>
          <p:cNvPr id="4" name="CuadroTexto 3">
            <a:extLst>
              <a:ext uri="{FF2B5EF4-FFF2-40B4-BE49-F238E27FC236}">
                <a16:creationId xmlns:a16="http://schemas.microsoft.com/office/drawing/2014/main" id="{62260425-FDF6-4068-B3B7-6185CE645717}"/>
              </a:ext>
            </a:extLst>
          </p:cNvPr>
          <p:cNvSpPr txBox="1"/>
          <p:nvPr/>
        </p:nvSpPr>
        <p:spPr>
          <a:xfrm>
            <a:off x="278296" y="7466275"/>
            <a:ext cx="1766096" cy="1754326"/>
          </a:xfrm>
          <a:prstGeom prst="rect">
            <a:avLst/>
          </a:prstGeom>
          <a:noFill/>
        </p:spPr>
        <p:txBody>
          <a:bodyPr wrap="square" rtlCol="0">
            <a:spAutoFit/>
          </a:bodyPr>
          <a:lstStyle/>
          <a:p>
            <a:pPr algn="ctr"/>
            <a:r>
              <a:rPr lang="en-US" sz="900" dirty="0">
                <a:latin typeface="Segoe UI" panose="020B0502040204020203" pitchFamily="34" charset="0"/>
                <a:cs typeface="Segoe UI" panose="020B0502040204020203" pitchFamily="34" charset="0"/>
              </a:rPr>
              <a:t>The discovery of EVs as natural carriers of functional small molecules and proteins has raised great interest in the drug delivery field as it may be possible to harness these vesicles for the therapeutic delivery of peptides and synthetic drugs. As well as, the development of new EV related technologies that haven’t been used until now. </a:t>
            </a:r>
          </a:p>
        </p:txBody>
      </p:sp>
      <p:sp>
        <p:nvSpPr>
          <p:cNvPr id="61" name="CuadroTexto 60">
            <a:extLst>
              <a:ext uri="{FF2B5EF4-FFF2-40B4-BE49-F238E27FC236}">
                <a16:creationId xmlns:a16="http://schemas.microsoft.com/office/drawing/2014/main" id="{5F37A498-EAA8-44DC-B3C5-D116F4787BC5}"/>
              </a:ext>
            </a:extLst>
          </p:cNvPr>
          <p:cNvSpPr txBox="1"/>
          <p:nvPr/>
        </p:nvSpPr>
        <p:spPr>
          <a:xfrm>
            <a:off x="2393311" y="7442210"/>
            <a:ext cx="1981591" cy="2169825"/>
          </a:xfrm>
          <a:prstGeom prst="rect">
            <a:avLst/>
          </a:prstGeom>
          <a:noFill/>
        </p:spPr>
        <p:txBody>
          <a:bodyPr wrap="square" rtlCol="0">
            <a:spAutoFit/>
          </a:bodyPr>
          <a:lstStyle/>
          <a:p>
            <a:pPr algn="ctr"/>
            <a:r>
              <a:rPr lang="en-US" sz="900" dirty="0">
                <a:latin typeface="Segoe UI" panose="020B0502040204020203" pitchFamily="34" charset="0"/>
                <a:cs typeface="Segoe UI" panose="020B0502040204020203" pitchFamily="34" charset="0"/>
              </a:rPr>
              <a:t>To develop a biocompatible and cost-effective vesicle based drug delivery system, which would enhance bioavailability and improve the efficacy and safety of loaded bioactive compounds. It proposes a high-risk high-gain approach to further develop the technological processes inherent to EV isolation from a natural source and their subsequent functionalization in the view to amalgamate them in a highly cooperative frontier research strategy. </a:t>
            </a:r>
          </a:p>
        </p:txBody>
      </p:sp>
      <p:sp>
        <p:nvSpPr>
          <p:cNvPr id="63" name="CuadroTexto 62">
            <a:extLst>
              <a:ext uri="{FF2B5EF4-FFF2-40B4-BE49-F238E27FC236}">
                <a16:creationId xmlns:a16="http://schemas.microsoft.com/office/drawing/2014/main" id="{BE15F548-9035-415B-9A42-5B54AD39FC69}"/>
              </a:ext>
            </a:extLst>
          </p:cNvPr>
          <p:cNvSpPr txBox="1"/>
          <p:nvPr/>
        </p:nvSpPr>
        <p:spPr>
          <a:xfrm>
            <a:off x="4656020" y="7454242"/>
            <a:ext cx="2016229" cy="1754326"/>
          </a:xfrm>
          <a:prstGeom prst="rect">
            <a:avLst/>
          </a:prstGeom>
          <a:noFill/>
        </p:spPr>
        <p:txBody>
          <a:bodyPr wrap="square" rtlCol="0">
            <a:spAutoFit/>
          </a:bodyPr>
          <a:lstStyle/>
          <a:p>
            <a:pPr algn="ctr"/>
            <a:r>
              <a:rPr lang="en-US" sz="900" dirty="0">
                <a:latin typeface="Segoe UI" panose="020B0502040204020203" pitchFamily="34" charset="0"/>
                <a:cs typeface="Segoe UI" panose="020B0502040204020203" pitchFamily="34" charset="0"/>
              </a:rPr>
              <a:t>The metabolic attributes of natural source EVs are actively researched worldwide to address strategic priorities from sustainable sources. This project will contribute to national and EU research agendas providing a new EU perspective on frontier biotechnology, translation fundamental work outputs into market-led opportunities relevant to the nanomedicine, cosmetic and nutraceutics sectors. </a:t>
            </a:r>
          </a:p>
        </p:txBody>
      </p:sp>
      <p:sp>
        <p:nvSpPr>
          <p:cNvPr id="64" name="CuadroTexto 63">
            <a:extLst>
              <a:ext uri="{FF2B5EF4-FFF2-40B4-BE49-F238E27FC236}">
                <a16:creationId xmlns:a16="http://schemas.microsoft.com/office/drawing/2014/main" id="{395F09B0-DB77-4668-816D-A41BCC2F6E7A}"/>
              </a:ext>
            </a:extLst>
          </p:cNvPr>
          <p:cNvSpPr txBox="1"/>
          <p:nvPr/>
        </p:nvSpPr>
        <p:spPr>
          <a:xfrm>
            <a:off x="4520335" y="6532788"/>
            <a:ext cx="1294285" cy="220304"/>
          </a:xfrm>
          <a:prstGeom prst="rect">
            <a:avLst/>
          </a:prstGeom>
          <a:noFill/>
        </p:spPr>
        <p:txBody>
          <a:bodyPr wrap="square" rtlCol="0">
            <a:noAutofit/>
          </a:bodyPr>
          <a:lstStyle/>
          <a:p>
            <a:pPr algn="ctr"/>
            <a:r>
              <a:rPr lang="en-US" sz="900" dirty="0">
                <a:solidFill>
                  <a:schemeClr val="tx1">
                    <a:lumMod val="75000"/>
                    <a:lumOff val="25000"/>
                  </a:schemeClr>
                </a:solidFill>
                <a:latin typeface="Segoe UI Light" panose="020B0502040204020203" pitchFamily="34" charset="0"/>
                <a:ea typeface="Segoe UI Symbol" panose="020B0502040204020203" pitchFamily="34" charset="0"/>
                <a:cs typeface="Segoe UI" panose="020B0502040204020203" pitchFamily="34" charset="0"/>
              </a:rPr>
              <a:t>Soon:</a:t>
            </a:r>
            <a:br>
              <a:rPr lang="en-US" sz="900" dirty="0">
                <a:solidFill>
                  <a:schemeClr val="tx1">
                    <a:lumMod val="75000"/>
                    <a:lumOff val="25000"/>
                  </a:schemeClr>
                </a:solidFill>
                <a:latin typeface="Segoe UI Light" panose="020B0502040204020203" pitchFamily="34" charset="0"/>
                <a:ea typeface="Segoe UI Symbol" panose="020B0502040204020203" pitchFamily="34" charset="0"/>
                <a:cs typeface="Segoe UI" panose="020B0502040204020203" pitchFamily="34" charset="0"/>
              </a:rPr>
            </a:br>
            <a:r>
              <a:rPr lang="en-US" sz="900" dirty="0">
                <a:solidFill>
                  <a:schemeClr val="tx1">
                    <a:lumMod val="75000"/>
                    <a:lumOff val="25000"/>
                  </a:schemeClr>
                </a:solidFill>
                <a:latin typeface="Segoe UI Light" panose="020B0502040204020203" pitchFamily="34" charset="0"/>
                <a:ea typeface="Segoe UI Symbol" panose="020B0502040204020203" pitchFamily="34" charset="0"/>
                <a:cs typeface="Segoe UI" panose="020B0502040204020203" pitchFamily="34" charset="0"/>
              </a:rPr>
              <a:t> www.ves4us.eu</a:t>
            </a:r>
          </a:p>
        </p:txBody>
      </p:sp>
      <p:pic>
        <p:nvPicPr>
          <p:cNvPr id="8" name="Imagen 7">
            <a:extLst>
              <a:ext uri="{FF2B5EF4-FFF2-40B4-BE49-F238E27FC236}">
                <a16:creationId xmlns:a16="http://schemas.microsoft.com/office/drawing/2014/main" id="{5B3AB158-04B3-4F27-9C80-B153D39E4E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389" y="5718222"/>
            <a:ext cx="3229366" cy="1360033"/>
          </a:xfrm>
          <a:prstGeom prst="rect">
            <a:avLst/>
          </a:prstGeom>
        </p:spPr>
      </p:pic>
    </p:spTree>
    <p:extLst>
      <p:ext uri="{BB962C8B-B14F-4D97-AF65-F5344CB8AC3E}">
        <p14:creationId xmlns:p14="http://schemas.microsoft.com/office/powerpoint/2010/main" val="387748186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AB06DF2C4B192348910757B27909B57A" ma:contentTypeVersion="1" ma:contentTypeDescription="Crear nuevo documento." ma:contentTypeScope="" ma:versionID="dd085c14c47eacf04236e8a61e33fb9c">
  <xsd:schema xmlns:xsd="http://www.w3.org/2001/XMLSchema" xmlns:xs="http://www.w3.org/2001/XMLSchema" xmlns:p="http://schemas.microsoft.com/office/2006/metadata/properties" xmlns:ns2="d5b0d13b-4523-433e-a4b8-e0feaff1e447" targetNamespace="http://schemas.microsoft.com/office/2006/metadata/properties" ma:root="true" ma:fieldsID="a814e59b0462b72ce445289e88bf53eb" ns2:_="">
    <xsd:import namespace="d5b0d13b-4523-433e-a4b8-e0feaff1e447"/>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b0d13b-4523-433e-a4b8-e0feaff1e447" elementFormDefault="qualified">
    <xsd:import namespace="http://schemas.microsoft.com/office/2006/documentManagement/types"/>
    <xsd:import namespace="http://schemas.microsoft.com/office/infopath/2007/PartnerControls"/>
    <xsd:element name="Year" ma:index="8" nillable="true" ma:displayName="Year" ma:default="2018" ma:format="Dropdown" ma:internalName="Year">
      <xsd:simpleType>
        <xsd:restriction base="dms:Choice">
          <xsd:enumeration value="2014"/>
          <xsd:enumeration value="2015"/>
          <xsd:enumeration value="2016"/>
          <xsd:enumeration value="2017"/>
          <xsd:enumeration value="2018"/>
          <xsd:enumeration value="2019"/>
          <xsd:enumeration value="2020"/>
          <xsd:enumeration value="202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d5b0d13b-4523-433e-a4b8-e0feaff1e447">2018</Year>
  </documentManagement>
</p:properties>
</file>

<file path=customXml/itemProps1.xml><?xml version="1.0" encoding="utf-8"?>
<ds:datastoreItem xmlns:ds="http://schemas.openxmlformats.org/officeDocument/2006/customXml" ds:itemID="{0237CC12-1B1D-4D87-BE47-BF1B3153C2A6}">
  <ds:schemaRefs>
    <ds:schemaRef ds:uri="http://schemas.microsoft.com/sharepoint/v3/contenttype/forms"/>
  </ds:schemaRefs>
</ds:datastoreItem>
</file>

<file path=customXml/itemProps2.xml><?xml version="1.0" encoding="utf-8"?>
<ds:datastoreItem xmlns:ds="http://schemas.openxmlformats.org/officeDocument/2006/customXml" ds:itemID="{9AAD51BE-CC25-4396-B9DD-918FD3AE0C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b0d13b-4523-433e-a4b8-e0feaff1e4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E857B6-182B-41A0-BA53-A9C2D255AC25}">
  <ds:schemaRef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d5b0d13b-4523-433e-a4b8-e0feaff1e44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492</TotalTime>
  <Words>311</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Arial</vt:lpstr>
      <vt:lpstr>Calibri</vt:lpstr>
      <vt:lpstr>Calibri Light</vt:lpstr>
      <vt:lpstr>Segoe UI</vt:lpstr>
      <vt:lpstr>Segoe UI Light</vt:lpstr>
      <vt:lpstr>Segoe UI Semibold</vt:lpstr>
      <vt:lpstr>Segoe UI Symbol</vt:lpstr>
      <vt:lpstr>Tema de Office</vt:lpstr>
      <vt:lpstr>Ves4us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ves4us</dc:title>
  <dc:creator>Adriana Mendívil</dc:creator>
  <cp:lastModifiedBy>Carla Sala</cp:lastModifiedBy>
  <cp:revision>61</cp:revision>
  <dcterms:created xsi:type="dcterms:W3CDTF">2018-01-08T09:40:36Z</dcterms:created>
  <dcterms:modified xsi:type="dcterms:W3CDTF">2018-09-28T10:06:53Z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0x010100AB06DF2C4B192348910757B27909B57A</vt:lpwstr>
  </property>
</Properties>
</file>